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6" r:id="rId2"/>
    <p:sldId id="1143" r:id="rId3"/>
    <p:sldId id="1142" r:id="rId4"/>
    <p:sldId id="1144" r:id="rId5"/>
    <p:sldId id="1145" r:id="rId6"/>
    <p:sldId id="1146" r:id="rId7"/>
    <p:sldId id="1147" r:id="rId8"/>
    <p:sldId id="1153" r:id="rId9"/>
    <p:sldId id="1154" r:id="rId10"/>
    <p:sldId id="1149" r:id="rId11"/>
    <p:sldId id="1150" r:id="rId12"/>
    <p:sldId id="1151" r:id="rId13"/>
    <p:sldId id="1148" r:id="rId14"/>
    <p:sldId id="1152" r:id="rId15"/>
    <p:sldId id="617" r:id="rId16"/>
    <p:sldId id="1157" r:id="rId17"/>
    <p:sldId id="1155" r:id="rId18"/>
    <p:sldId id="1185" r:id="rId19"/>
    <p:sldId id="1156" r:id="rId20"/>
    <p:sldId id="1161" r:id="rId21"/>
    <p:sldId id="1158" r:id="rId22"/>
    <p:sldId id="1164" r:id="rId23"/>
    <p:sldId id="1165" r:id="rId24"/>
    <p:sldId id="1166" r:id="rId25"/>
    <p:sldId id="1167" r:id="rId26"/>
    <p:sldId id="1168" r:id="rId27"/>
    <p:sldId id="1169" r:id="rId28"/>
    <p:sldId id="1170" r:id="rId29"/>
    <p:sldId id="1171" r:id="rId30"/>
    <p:sldId id="1159" r:id="rId31"/>
    <p:sldId id="1160" r:id="rId32"/>
    <p:sldId id="1162" r:id="rId33"/>
    <p:sldId id="1163" r:id="rId34"/>
    <p:sldId id="1172" r:id="rId35"/>
    <p:sldId id="1173" r:id="rId36"/>
    <p:sldId id="1174" r:id="rId37"/>
    <p:sldId id="1175" r:id="rId38"/>
    <p:sldId id="1176" r:id="rId39"/>
    <p:sldId id="1177" r:id="rId40"/>
    <p:sldId id="1178" r:id="rId41"/>
    <p:sldId id="1179" r:id="rId42"/>
    <p:sldId id="1180" r:id="rId43"/>
    <p:sldId id="1181" r:id="rId44"/>
    <p:sldId id="1182" r:id="rId4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00A7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3690" autoAdjust="0"/>
  </p:normalViewPr>
  <p:slideViewPr>
    <p:cSldViewPr snapToGrid="0">
      <p:cViewPr varScale="1">
        <p:scale>
          <a:sx n="58" d="100"/>
          <a:sy n="58" d="100"/>
        </p:scale>
        <p:origin x="88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FC174C-BCDF-445E-928C-6FDB018D5CE2}" type="datetimeFigureOut">
              <a:rPr lang="ru-RU" smtClean="0"/>
              <a:t>04.04.2025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1C3DDC-B5E4-4F53-89D6-B4F6788C02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0045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EFAFB4-D49E-4E24-9AFA-513DE39623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1385B62-B2FE-45E5-9739-369992E013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EF95A8C-AF99-4629-A3C7-C58B9E4393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9DCDE-7D3C-424F-A58A-CF39EA1CB0F3}" type="datetimeFigureOut">
              <a:rPr lang="ru-RU" smtClean="0"/>
              <a:t>04.04.2025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376471-D2DC-4CE1-A46D-87C9CE4A4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6DE86C-F87E-4CD3-A73F-E459B6AC6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CC25B-C46B-4A15-80F4-ECBE186269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889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1449D6-F386-4BF4-AA1B-D878A6D1D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44C7041-D54A-4B33-89B4-B1B1516DAC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4E975C-1C80-4A0D-8402-E1408DE3A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9DCDE-7D3C-424F-A58A-CF39EA1CB0F3}" type="datetimeFigureOut">
              <a:rPr lang="ru-RU" smtClean="0"/>
              <a:t>04.04.2025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5B7BD6-D81F-44B0-A6FC-8CBEAC9B1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105C10D-FE52-45AF-BA57-5F30A93CE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CC25B-C46B-4A15-80F4-ECBE186269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978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78CE1F3-60A7-4A4A-AA54-CB04B77AFB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A683342-B014-4071-9DDE-528C9D44F7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6D1B71-9812-4953-ADDE-5F61B3F26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9DCDE-7D3C-424F-A58A-CF39EA1CB0F3}" type="datetimeFigureOut">
              <a:rPr lang="ru-RU" smtClean="0"/>
              <a:t>04.04.2025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AE3749-68C8-48B5-B29B-2DD5DBE3B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3ECE3D-D93A-43A6-9FD9-E51B7007C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CC25B-C46B-4A15-80F4-ECBE186269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119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68FE59-9816-4464-8389-CD8569BA7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918517-F7BD-4684-9FFA-C192766C1E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67B5C61-C226-4551-A8E4-184754DEB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9DCDE-7D3C-424F-A58A-CF39EA1CB0F3}" type="datetimeFigureOut">
              <a:rPr lang="ru-RU" smtClean="0"/>
              <a:t>04.04.2025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914BA96-A1D7-4AA5-88AC-85A207DC9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00C8D5-5ADB-4F96-8C26-6C9668CD6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CC25B-C46B-4A15-80F4-ECBE186269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8733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482F4C-380D-4D9B-B764-7C0B18672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5042E0-FC23-4857-86D5-6341506E57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EEA28D-76A8-48FB-8C7F-AC50D9EE3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9DCDE-7D3C-424F-A58A-CF39EA1CB0F3}" type="datetimeFigureOut">
              <a:rPr lang="ru-RU" smtClean="0"/>
              <a:t>04.04.2025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972DF3-C051-40BA-B3E6-8A46A1413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0B0FB05-C46C-4C3D-B0FA-53B166EEB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CC25B-C46B-4A15-80F4-ECBE186269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4173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0C18EB-6641-4E63-A6BF-3A01ADDCE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2D4F78-A7DB-4757-BFE8-55C116B867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6A45AB2-35A6-454A-BC27-AACB2AAE83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578077C-89CE-43A1-AD28-D5693B0B6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9DCDE-7D3C-424F-A58A-CF39EA1CB0F3}" type="datetimeFigureOut">
              <a:rPr lang="ru-RU" smtClean="0"/>
              <a:t>04.04.2025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CC68A32-88C3-4AE1-9D7D-3978C8FA6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AE9717-4642-4F36-977A-90FBD2E38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CC25B-C46B-4A15-80F4-ECBE186269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8239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E43D4E-079B-42C2-8C44-3F0244D46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F91C5B-1F05-4E33-AC43-F6C82A376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73AD9BA-6E8B-4F08-B879-B05DDD41BB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3B96C6A-F67E-4361-9974-430D94C6BC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7415A57-10E5-4D6B-8A3E-4F75214AD1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3E736BE-36B6-4A31-83EA-96E7E710D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9DCDE-7D3C-424F-A58A-CF39EA1CB0F3}" type="datetimeFigureOut">
              <a:rPr lang="ru-RU" smtClean="0"/>
              <a:t>04.04.2025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129FDC3-8980-42F5-89ED-611FDE061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0FDCF9-7175-4548-A8AA-827B2C768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CC25B-C46B-4A15-80F4-ECBE186269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6893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635514-111A-4652-B81A-23270FFFF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8B8B556-470F-4C20-BCB1-6C5C7B8E8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9DCDE-7D3C-424F-A58A-CF39EA1CB0F3}" type="datetimeFigureOut">
              <a:rPr lang="ru-RU" smtClean="0"/>
              <a:t>04.04.2025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9D22905-D2CC-49EF-9259-10F4EEB0C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2541F96-646D-4953-BADA-93F1E3577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CC25B-C46B-4A15-80F4-ECBE186269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841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166CA74-7384-4657-A83E-A0DC43847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9DCDE-7D3C-424F-A58A-CF39EA1CB0F3}" type="datetimeFigureOut">
              <a:rPr lang="ru-RU" smtClean="0"/>
              <a:t>04.04.2025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BC2739C-5BBD-4E00-A4C5-D7B701FA2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8D49182-36FA-4C38-993D-E181A1D40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CC25B-C46B-4A15-80F4-ECBE186269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2132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C00279-7602-4B75-8FFF-770B34EF8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23F5FFC-6C1B-4B5C-A1F0-B61E57BAD2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643AC93-4E66-4F78-AA23-95BB571646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EA8A957-594C-491B-8A7D-3D039DBC6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9DCDE-7D3C-424F-A58A-CF39EA1CB0F3}" type="datetimeFigureOut">
              <a:rPr lang="ru-RU" smtClean="0"/>
              <a:t>04.04.2025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C2EC9EE-AEA2-4AFA-BC93-F359DD1F3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0F5C341-FB93-4808-BBA5-9D0AAA37A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CC25B-C46B-4A15-80F4-ECBE186269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6123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622808-C0E2-4174-A694-A89F1A4A9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6E09C6B-E406-41F0-A2D5-BEE6362E1B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568F5AD-F95A-4C06-B3A0-B033E80827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1E92318-60D1-48CC-B519-E93829317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9DCDE-7D3C-424F-A58A-CF39EA1CB0F3}" type="datetimeFigureOut">
              <a:rPr lang="ru-RU" smtClean="0"/>
              <a:t>04.04.2025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6731E5A-D703-4C61-B16E-A9A4BEBFB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96A877C-B215-4934-AC52-4FA70DC76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CC25B-C46B-4A15-80F4-ECBE186269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1213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1C9DDE-07DA-438F-9894-927F9B53E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51596A-F060-4D4C-A45F-B2978AC0A5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9E9872-3E5D-4DCE-B4AA-4820105367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79DCDE-7D3C-424F-A58A-CF39EA1CB0F3}" type="datetimeFigureOut">
              <a:rPr lang="ru-RU" smtClean="0"/>
              <a:t>04.04.2025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A18DDF8-A0E7-436B-93C3-DAA6F78BD0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55DA23-772A-45DF-82B8-3F0BE9F45C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CCC25B-C46B-4A15-80F4-ECBE186269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4955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ЭБС &quot;Айбукс&quot;">
            <a:extLst>
              <a:ext uri="{FF2B5EF4-FFF2-40B4-BE49-F238E27FC236}">
                <a16:creationId xmlns:a16="http://schemas.microsoft.com/office/drawing/2014/main" id="{5E345AC4-2CFA-ABE7-0704-A3BBC1CB7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4176" y="127513"/>
            <a:ext cx="1564454" cy="1564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7C0036F-98CB-A992-2F0D-5C0F7132B5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6472" y="1221669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ru-RU" sz="6000" b="1" dirty="0">
                <a:solidFill>
                  <a:srgbClr val="007885"/>
                </a:solidFill>
                <a:latin typeface="Open Sans" panose="020B0606030504020204" pitchFamily="34" charset="0"/>
              </a:rPr>
              <a:t>Книжная платформа </a:t>
            </a:r>
            <a:r>
              <a:rPr lang="en-US" sz="6000" b="1" dirty="0" err="1">
                <a:solidFill>
                  <a:srgbClr val="007885"/>
                </a:solidFill>
                <a:latin typeface="Open Sans" panose="020B0606030504020204" pitchFamily="34" charset="0"/>
              </a:rPr>
              <a:t>BiblioteX</a:t>
            </a:r>
            <a:r>
              <a:rPr lang="ru-RU" sz="6000" b="1" dirty="0">
                <a:solidFill>
                  <a:srgbClr val="007885"/>
                </a:solidFill>
                <a:latin typeface="Open Sans" panose="020B0606030504020204" pitchFamily="34" charset="0"/>
              </a:rPr>
              <a:t> </a:t>
            </a:r>
            <a:r>
              <a:rPr lang="en-US" sz="6000" b="1" dirty="0">
                <a:solidFill>
                  <a:srgbClr val="007885"/>
                </a:solidFill>
                <a:latin typeface="Open Sans" panose="020B0606030504020204" pitchFamily="34" charset="0"/>
              </a:rPr>
              <a:t>Digital Library</a:t>
            </a:r>
            <a:br>
              <a:rPr lang="ru-RU" sz="6000" b="1" dirty="0">
                <a:solidFill>
                  <a:srgbClr val="007885"/>
                </a:solidFill>
                <a:latin typeface="Open Sans" panose="020B0606030504020204" pitchFamily="34" charset="0"/>
              </a:rPr>
            </a:br>
            <a:endParaRPr lang="ru-RU" dirty="0"/>
          </a:p>
        </p:txBody>
      </p:sp>
      <p:pic>
        <p:nvPicPr>
          <p:cNvPr id="2" name="Picture 2" descr="ArclerPress">
            <a:extLst>
              <a:ext uri="{FF2B5EF4-FFF2-40B4-BE49-F238E27FC236}">
                <a16:creationId xmlns:a16="http://schemas.microsoft.com/office/drawing/2014/main" id="{BC9C41F6-79E6-B587-3A2B-CA9E649F6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70" y="150441"/>
            <a:ext cx="3094763" cy="717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одзаголовок 5">
            <a:extLst>
              <a:ext uri="{FF2B5EF4-FFF2-40B4-BE49-F238E27FC236}">
                <a16:creationId xmlns:a16="http://schemas.microsoft.com/office/drawing/2014/main" id="{5BE53E19-A530-7B34-69E0-03998EE06C5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77007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9756C4C2-BC8C-2C6B-9A29-5CB0360C3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36451E8-4BC6-0F37-92C1-AFC9A9547C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B8625CFB-13DC-2E0B-A48D-50D8F34E75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/>
              <a:t>Коллектив авторов</a:t>
            </a: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5946DABE-2C1B-FBA9-9C6E-E786BDF9C38B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/>
              <a:t>Бразилия </a:t>
            </a:r>
          </a:p>
          <a:p>
            <a:r>
              <a:rPr lang="ru-RU" dirty="0"/>
              <a:t>Китай</a:t>
            </a:r>
          </a:p>
          <a:p>
            <a:r>
              <a:rPr lang="ru-RU" dirty="0"/>
              <a:t>США </a:t>
            </a:r>
          </a:p>
          <a:p>
            <a:r>
              <a:rPr lang="ru-RU" dirty="0"/>
              <a:t>Швеция</a:t>
            </a:r>
          </a:p>
          <a:p>
            <a:r>
              <a:rPr lang="ru-RU" dirty="0"/>
              <a:t>Италия</a:t>
            </a:r>
          </a:p>
          <a:p>
            <a:r>
              <a:rPr lang="ru-RU" dirty="0"/>
              <a:t>Франция</a:t>
            </a:r>
          </a:p>
          <a:p>
            <a:r>
              <a:rPr lang="ru-RU" dirty="0"/>
              <a:t>Испания</a:t>
            </a:r>
          </a:p>
          <a:p>
            <a:r>
              <a:rPr lang="ru-RU" dirty="0"/>
              <a:t>ФРГ</a:t>
            </a:r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id="{A2D32236-5B5A-B1EB-6B9E-5334B7D166D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endParaRPr lang="ru-RU" dirty="0"/>
          </a:p>
        </p:txBody>
      </p:sp>
      <p:pic>
        <p:nvPicPr>
          <p:cNvPr id="8196" name="Picture 4" descr="Product Image">
            <a:extLst>
              <a:ext uri="{FF2B5EF4-FFF2-40B4-BE49-F238E27FC236}">
                <a16:creationId xmlns:a16="http://schemas.microsoft.com/office/drawing/2014/main" id="{0AEF3355-F50A-8080-ECC2-9E3AC3972D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82" y="365125"/>
            <a:ext cx="4148769" cy="62231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ArclerPress">
            <a:extLst>
              <a:ext uri="{FF2B5EF4-FFF2-40B4-BE49-F238E27FC236}">
                <a16:creationId xmlns:a16="http://schemas.microsoft.com/office/drawing/2014/main" id="{46138648-5DFF-F132-D094-3793D1EDA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609" y="312758"/>
            <a:ext cx="2388009" cy="554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76485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BD07F3BB-4C71-D550-A33A-FC4C960BC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74A1A29F-E63A-C7B2-B691-973C6E7E86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4631" y="109480"/>
            <a:ext cx="11997369" cy="6748520"/>
          </a:xfrm>
        </p:spPr>
      </p:pic>
    </p:spTree>
    <p:extLst>
      <p:ext uri="{BB962C8B-B14F-4D97-AF65-F5344CB8AC3E}">
        <p14:creationId xmlns:p14="http://schemas.microsoft.com/office/powerpoint/2010/main" val="5587345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D4FC16-7084-F769-19BF-FD4F2B950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9290A98-8AB3-D1EA-2DDE-FCB69DC16F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8766" y="173487"/>
            <a:ext cx="11234468" cy="6319388"/>
          </a:xfrm>
        </p:spPr>
      </p:pic>
    </p:spTree>
    <p:extLst>
      <p:ext uri="{BB962C8B-B14F-4D97-AF65-F5344CB8AC3E}">
        <p14:creationId xmlns:p14="http://schemas.microsoft.com/office/powerpoint/2010/main" val="37526663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84B9A1-D2F1-CB5C-6A9F-B8A5AA6E5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3716" y="365125"/>
            <a:ext cx="9580084" cy="1325563"/>
          </a:xfrm>
        </p:spPr>
        <p:txBody>
          <a:bodyPr>
            <a:normAutofit/>
          </a:bodyPr>
          <a:lstStyle/>
          <a:p>
            <a:pPr algn="ctr"/>
            <a:r>
              <a:rPr lang="ru-RU" sz="4300" b="1" dirty="0">
                <a:solidFill>
                  <a:srgbClr val="007885"/>
                </a:solidFill>
                <a:latin typeface="Open Sans" panose="020B0606030504020204" pitchFamily="34" charset="0"/>
              </a:rPr>
              <a:t>Серия иллюстрированные справочники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CBF5E26-AF95-0D49-86FA-C4ABF5B115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5120"/>
            <a:ext cx="10515600" cy="1237064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4" name="Picture 2" descr="ArclerPress">
            <a:extLst>
              <a:ext uri="{FF2B5EF4-FFF2-40B4-BE49-F238E27FC236}">
                <a16:creationId xmlns:a16="http://schemas.microsoft.com/office/drawing/2014/main" id="{1AC57F67-5B30-3DB6-30E1-DCBD1D210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335" y="569703"/>
            <a:ext cx="2388009" cy="554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Product Image">
            <a:extLst>
              <a:ext uri="{FF2B5EF4-FFF2-40B4-BE49-F238E27FC236}">
                <a16:creationId xmlns:a16="http://schemas.microsoft.com/office/drawing/2014/main" id="{A54CC5EB-CBC9-E489-B0BA-2C9F0F0A9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01" y="1692664"/>
            <a:ext cx="3499653" cy="496075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Product Image">
            <a:extLst>
              <a:ext uri="{FF2B5EF4-FFF2-40B4-BE49-F238E27FC236}">
                <a16:creationId xmlns:a16="http://schemas.microsoft.com/office/drawing/2014/main" id="{EB5E44AC-0784-5759-DC17-B0568BACD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5068" y="1690688"/>
            <a:ext cx="3507233" cy="496273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Product Image">
            <a:extLst>
              <a:ext uri="{FF2B5EF4-FFF2-40B4-BE49-F238E27FC236}">
                <a16:creationId xmlns:a16="http://schemas.microsoft.com/office/drawing/2014/main" id="{A1CA7C0C-C24F-07E2-F140-5A30BF17C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5795" y="1758738"/>
            <a:ext cx="3300219" cy="496273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07143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784AFA-78E5-4449-4D42-873D24656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b="1" dirty="0">
                <a:solidFill>
                  <a:srgbClr val="007885"/>
                </a:solidFill>
                <a:latin typeface="Open Sans" panose="020B0606030504020204" pitchFamily="34" charset="0"/>
              </a:rPr>
              <a:t>Иллюстрированные справочники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5C1830F-4580-D566-1303-A2481C108C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4820" y="1429018"/>
            <a:ext cx="4056163" cy="5357690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CD6C4E-DA3F-E43B-95F7-5A6B9E06D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1056" y="1429018"/>
            <a:ext cx="5212935" cy="549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0401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15B0BE99-8340-D90E-4E8E-8DFE5CE42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7885"/>
                </a:solidFill>
                <a:latin typeface="Open Sans" panose="020B0606030504020204" pitchFamily="34" charset="0"/>
              </a:rPr>
              <a:t>Функционал платформы </a:t>
            </a:r>
            <a:r>
              <a:rPr lang="en-US" b="1" dirty="0" err="1">
                <a:solidFill>
                  <a:srgbClr val="007885"/>
                </a:solidFill>
                <a:latin typeface="Open Sans" panose="020B0606030504020204" pitchFamily="34" charset="0"/>
              </a:rPr>
              <a:t>BiblioteX</a:t>
            </a:r>
            <a:endParaRPr lang="ru-RU" b="1" dirty="0">
              <a:solidFill>
                <a:srgbClr val="007885"/>
              </a:solidFill>
              <a:latin typeface="Open Sans" panose="020B0606030504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DDE71D2-157C-2605-0D14-1B335F066C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ru-RU" sz="4800" b="1" kern="1200" dirty="0">
              <a:solidFill>
                <a:srgbClr val="007885"/>
              </a:solidFill>
              <a:latin typeface="Open Sans" panose="020B0606030504020204" pitchFamily="34" charset="0"/>
              <a:ea typeface="+mj-ea"/>
              <a:cs typeface="+mj-cs"/>
            </a:endParaRPr>
          </a:p>
        </p:txBody>
      </p:sp>
      <p:pic>
        <p:nvPicPr>
          <p:cNvPr id="5" name="Google Shape;93;p14">
            <a:extLst>
              <a:ext uri="{FF2B5EF4-FFF2-40B4-BE49-F238E27FC236}">
                <a16:creationId xmlns:a16="http://schemas.microsoft.com/office/drawing/2014/main" id="{B8B993F1-EBF9-8F30-E2F9-45F825E4EAE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0149" y="4369734"/>
            <a:ext cx="4241051" cy="24041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46861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1C302C-2445-D814-5CE2-02439AC5A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" name="Объект 12">
            <a:extLst>
              <a:ext uri="{FF2B5EF4-FFF2-40B4-BE49-F238E27FC236}">
                <a16:creationId xmlns:a16="http://schemas.microsoft.com/office/drawing/2014/main" id="{0875297A-29C5-8EC2-6DD3-3719A1C765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1986352" cy="6742323"/>
          </a:xfrm>
        </p:spPr>
      </p:pic>
    </p:spTree>
    <p:extLst>
      <p:ext uri="{BB962C8B-B14F-4D97-AF65-F5344CB8AC3E}">
        <p14:creationId xmlns:p14="http://schemas.microsoft.com/office/powerpoint/2010/main" val="26939601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A03AC2-0018-E7E8-2B12-928CF6C02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284" y="-130634"/>
            <a:ext cx="11137135" cy="1325563"/>
          </a:xfrm>
        </p:spPr>
        <p:txBody>
          <a:bodyPr>
            <a:normAutofit/>
          </a:bodyPr>
          <a:lstStyle/>
          <a:p>
            <a:pPr algn="ctr"/>
            <a:r>
              <a:rPr lang="ru-RU" sz="3000" b="1" dirty="0"/>
              <a:t>Доступ по </a:t>
            </a:r>
            <a:r>
              <a:rPr lang="en-US" sz="3000" b="1" dirty="0"/>
              <a:t>IP </a:t>
            </a:r>
            <a:r>
              <a:rPr lang="ru-RU" sz="3000" b="1" dirty="0"/>
              <a:t>или паролю. Неавторизованный пользователь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59FE9C6-78B0-7EEF-DB6D-FDAEB16A71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8832" y="955292"/>
            <a:ext cx="9978545" cy="5612932"/>
          </a:xfrm>
        </p:spPr>
      </p:pic>
    </p:spTree>
    <p:extLst>
      <p:ext uri="{BB962C8B-B14F-4D97-AF65-F5344CB8AC3E}">
        <p14:creationId xmlns:p14="http://schemas.microsoft.com/office/powerpoint/2010/main" val="33490877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5ED030-7D4A-3DF8-3920-C6CDFD9AE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0041"/>
            <a:ext cx="10515600" cy="417073"/>
          </a:xfrm>
        </p:spPr>
        <p:txBody>
          <a:bodyPr>
            <a:normAutofit fontScale="90000"/>
          </a:bodyPr>
          <a:lstStyle/>
          <a:p>
            <a:r>
              <a:rPr lang="ru-RU" dirty="0"/>
              <a:t>Расширенный поиск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BC3254A-F306-AA62-24EC-CF089E4486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6629" y="916890"/>
            <a:ext cx="10606508" cy="5966161"/>
          </a:xfrm>
        </p:spPr>
      </p:pic>
    </p:spTree>
    <p:extLst>
      <p:ext uri="{BB962C8B-B14F-4D97-AF65-F5344CB8AC3E}">
        <p14:creationId xmlns:p14="http://schemas.microsoft.com/office/powerpoint/2010/main" val="20258934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7B2AE8-E54B-B710-4006-5155DD43D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78" y="3220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000" b="1" dirty="0"/>
              <a:t>Доступ по </a:t>
            </a:r>
            <a:r>
              <a:rPr lang="en-US" sz="3000" b="1" dirty="0"/>
              <a:t>IP </a:t>
            </a:r>
            <a:r>
              <a:rPr lang="ru-RU" sz="3000" b="1" dirty="0"/>
              <a:t>или паролю организации. </a:t>
            </a:r>
            <a:br>
              <a:rPr lang="ru-RU" sz="3000" b="1" dirty="0"/>
            </a:br>
            <a:r>
              <a:rPr lang="ru-RU" sz="3000" b="1" dirty="0"/>
              <a:t>Создания персонального кабинета.</a:t>
            </a:r>
            <a:endParaRPr lang="ru-RU" sz="3000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4FD03B8-A51E-BFF8-631A-8246C2B41B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6322" y="1142579"/>
            <a:ext cx="9946820" cy="5595086"/>
          </a:xfrm>
        </p:spPr>
      </p:pic>
    </p:spTree>
    <p:extLst>
      <p:ext uri="{BB962C8B-B14F-4D97-AF65-F5344CB8AC3E}">
        <p14:creationId xmlns:p14="http://schemas.microsoft.com/office/powerpoint/2010/main" val="8614329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95626A-2EEA-C157-36B6-C98993286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960E255-62AE-44AE-9821-D345A173D5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8347" y="0"/>
            <a:ext cx="10855305" cy="6106109"/>
          </a:xfrm>
        </p:spPr>
      </p:pic>
    </p:spTree>
    <p:extLst>
      <p:ext uri="{BB962C8B-B14F-4D97-AF65-F5344CB8AC3E}">
        <p14:creationId xmlns:p14="http://schemas.microsoft.com/office/powerpoint/2010/main" val="6141026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FBC7CE-0BEF-8196-44D0-B942A39CA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5A762571-0269-A6ED-54FB-B8B451B28E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888" y="0"/>
            <a:ext cx="12090112" cy="6800688"/>
          </a:xfrm>
        </p:spPr>
      </p:pic>
    </p:spTree>
    <p:extLst>
      <p:ext uri="{BB962C8B-B14F-4D97-AF65-F5344CB8AC3E}">
        <p14:creationId xmlns:p14="http://schemas.microsoft.com/office/powerpoint/2010/main" val="18801241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6638B4-5038-4C07-41CC-5DB3D9959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b="1" dirty="0"/>
              <a:t>Доступ по </a:t>
            </a:r>
            <a:r>
              <a:rPr lang="en-US" sz="4400" b="1" dirty="0"/>
              <a:t>IP </a:t>
            </a:r>
            <a:r>
              <a:rPr lang="ru-RU" sz="4400" b="1" dirty="0"/>
              <a:t>или паролю. Авторизованный пользователь</a:t>
            </a:r>
            <a:endParaRPr lang="ru-RU" dirty="0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B3078D03-0558-B434-5CF8-76B6BF02A7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22161189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106500-F707-0BCD-6743-88EB24F70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16224"/>
          </a:xfrm>
        </p:spPr>
        <p:txBody>
          <a:bodyPr>
            <a:normAutofit fontScale="90000"/>
          </a:bodyPr>
          <a:lstStyle/>
          <a:p>
            <a:r>
              <a:rPr lang="ru-RU" dirty="0"/>
              <a:t>Дополнительный функционал ридера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9BF506D-7AB8-FD22-650B-93007EEA3B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0528" y="1098512"/>
            <a:ext cx="10515599" cy="5915024"/>
          </a:xfrm>
        </p:spPr>
      </p:pic>
    </p:spTree>
    <p:extLst>
      <p:ext uri="{BB962C8B-B14F-4D97-AF65-F5344CB8AC3E}">
        <p14:creationId xmlns:p14="http://schemas.microsoft.com/office/powerpoint/2010/main" val="40174869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7A08E0-7405-50BA-1035-302F4F5F7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08600"/>
            <a:ext cx="10515600" cy="1325563"/>
          </a:xfrm>
        </p:spPr>
        <p:txBody>
          <a:bodyPr/>
          <a:lstStyle/>
          <a:p>
            <a:r>
              <a:rPr lang="ru-RU" dirty="0"/>
              <a:t>Закладка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752C524-0334-71A8-7A1E-1486187AC1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010376"/>
            <a:ext cx="10134600" cy="5700712"/>
          </a:xfrm>
        </p:spPr>
      </p:pic>
    </p:spTree>
    <p:extLst>
      <p:ext uri="{BB962C8B-B14F-4D97-AF65-F5344CB8AC3E}">
        <p14:creationId xmlns:p14="http://schemas.microsoft.com/office/powerpoint/2010/main" val="19229333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5196F6-B6EC-6780-19F3-7FAC0AB36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386" y="-273853"/>
            <a:ext cx="10515600" cy="1325563"/>
          </a:xfrm>
        </p:spPr>
        <p:txBody>
          <a:bodyPr/>
          <a:lstStyle/>
          <a:p>
            <a:r>
              <a:rPr lang="ru-RU" dirty="0"/>
              <a:t>Выделение маркером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7F8BC59-16B0-EE9E-5CC7-1802E890F9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7013" y="911224"/>
            <a:ext cx="10982899" cy="6177881"/>
          </a:xfrm>
        </p:spPr>
      </p:pic>
      <p:pic>
        <p:nvPicPr>
          <p:cNvPr id="6" name="Picture 2" descr="ArclerPress">
            <a:extLst>
              <a:ext uri="{FF2B5EF4-FFF2-40B4-BE49-F238E27FC236}">
                <a16:creationId xmlns:a16="http://schemas.microsoft.com/office/drawing/2014/main" id="{79EB148F-6F39-7C7B-7D16-8483907C8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609" y="312758"/>
            <a:ext cx="2388009" cy="554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42733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F3C294-8845-FA65-02F0-68522DC9E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15912"/>
          </a:xfrm>
        </p:spPr>
        <p:txBody>
          <a:bodyPr>
            <a:normAutofit fontScale="90000"/>
          </a:bodyPr>
          <a:lstStyle/>
          <a:p>
            <a:r>
              <a:rPr lang="ru-RU" dirty="0"/>
              <a:t>Озвучка текста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3346752-A4EE-2CCF-1C7D-BF20F5323E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5275" y="944275"/>
            <a:ext cx="11267519" cy="6337979"/>
          </a:xfrm>
        </p:spPr>
      </p:pic>
      <p:pic>
        <p:nvPicPr>
          <p:cNvPr id="6" name="Picture 2" descr="ArclerPress">
            <a:extLst>
              <a:ext uri="{FF2B5EF4-FFF2-40B4-BE49-F238E27FC236}">
                <a16:creationId xmlns:a16="http://schemas.microsoft.com/office/drawing/2014/main" id="{5E2F4E31-66B3-167E-FEDC-670F5730E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609" y="312758"/>
            <a:ext cx="2388009" cy="554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13407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8D417C-E141-6C7C-9861-942C74314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237"/>
            <a:ext cx="10515600" cy="705080"/>
          </a:xfrm>
        </p:spPr>
        <p:txBody>
          <a:bodyPr>
            <a:normAutofit/>
          </a:bodyPr>
          <a:lstStyle/>
          <a:p>
            <a:r>
              <a:rPr lang="ru-RU" dirty="0"/>
              <a:t>Создание пометок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0BB80FE-8B81-AF7F-682A-2D56F492ED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7477" y="1032411"/>
            <a:ext cx="10220917" cy="5749266"/>
          </a:xfrm>
        </p:spPr>
      </p:pic>
      <p:pic>
        <p:nvPicPr>
          <p:cNvPr id="6" name="Picture 2" descr="ArclerPress">
            <a:extLst>
              <a:ext uri="{FF2B5EF4-FFF2-40B4-BE49-F238E27FC236}">
                <a16:creationId xmlns:a16="http://schemas.microsoft.com/office/drawing/2014/main" id="{68E288F5-6EE2-3A6F-92BA-8C9BD4D995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609" y="312758"/>
            <a:ext cx="2388009" cy="554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41280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A19E9A-DD09-652C-954C-A9B816351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5254"/>
            <a:ext cx="10515600" cy="936434"/>
          </a:xfrm>
        </p:spPr>
        <p:txBody>
          <a:bodyPr/>
          <a:lstStyle/>
          <a:p>
            <a:r>
              <a:rPr lang="ru-RU" dirty="0"/>
              <a:t>Настройки отображения страницы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12FE670-9D30-9DE1-8E99-8B25D9F81F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9343" y="1253331"/>
            <a:ext cx="10198883" cy="5736872"/>
          </a:xfrm>
        </p:spPr>
      </p:pic>
    </p:spTree>
    <p:extLst>
      <p:ext uri="{BB962C8B-B14F-4D97-AF65-F5344CB8AC3E}">
        <p14:creationId xmlns:p14="http://schemas.microsoft.com/office/powerpoint/2010/main" val="31401344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067C08-0B68-1EBA-10AD-094E06DA3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778" y="0"/>
            <a:ext cx="10515600" cy="1325563"/>
          </a:xfrm>
        </p:spPr>
        <p:txBody>
          <a:bodyPr/>
          <a:lstStyle/>
          <a:p>
            <a:r>
              <a:rPr lang="ru-RU" dirty="0"/>
              <a:t>Распечатка постраничная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A72FA58-8CBF-9D6F-8760-0D3F471B40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9343" y="1418000"/>
            <a:ext cx="9725157" cy="5470401"/>
          </a:xfrm>
        </p:spPr>
      </p:pic>
      <p:pic>
        <p:nvPicPr>
          <p:cNvPr id="6" name="Picture 2" descr="ArclerPress">
            <a:extLst>
              <a:ext uri="{FF2B5EF4-FFF2-40B4-BE49-F238E27FC236}">
                <a16:creationId xmlns:a16="http://schemas.microsoft.com/office/drawing/2014/main" id="{EC08C7C8-7204-8C93-7BD6-B6C4D2A9A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609" y="312758"/>
            <a:ext cx="2388009" cy="554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07829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AC43E6-DD51-9FBB-05E2-C3D3EC408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981" y="0"/>
            <a:ext cx="10515600" cy="1325563"/>
          </a:xfrm>
        </p:spPr>
        <p:txBody>
          <a:bodyPr>
            <a:normAutofit/>
          </a:bodyPr>
          <a:lstStyle/>
          <a:p>
            <a:r>
              <a:rPr lang="ru-RU" sz="3000" dirty="0"/>
              <a:t>Быстры переход к закладкам, пометкам, подчеркиваниям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9C372C7-F9D0-B883-7B2C-FED8808808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7156" y="1071973"/>
            <a:ext cx="11377687" cy="6399949"/>
          </a:xfrm>
        </p:spPr>
      </p:pic>
    </p:spTree>
    <p:extLst>
      <p:ext uri="{BB962C8B-B14F-4D97-AF65-F5344CB8AC3E}">
        <p14:creationId xmlns:p14="http://schemas.microsoft.com/office/powerpoint/2010/main" val="12311748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93;p14">
            <a:extLst>
              <a:ext uri="{FF2B5EF4-FFF2-40B4-BE49-F238E27FC236}">
                <a16:creationId xmlns:a16="http://schemas.microsoft.com/office/drawing/2014/main" id="{20CFEAF0-2C84-7D62-C51C-F9E44D21BBA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27913" y="4295412"/>
            <a:ext cx="4241051" cy="240412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4BFF97-A0C0-DD70-763B-900DD565F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8300" y="365125"/>
            <a:ext cx="7715499" cy="1325563"/>
          </a:xfrm>
        </p:spPr>
        <p:txBody>
          <a:bodyPr>
            <a:normAutofit fontScale="90000"/>
          </a:bodyPr>
          <a:lstStyle/>
          <a:p>
            <a:r>
              <a:rPr lang="en-US" sz="4800" b="1" dirty="0" err="1">
                <a:solidFill>
                  <a:srgbClr val="007885"/>
                </a:solidFill>
                <a:latin typeface="Open Sans" panose="020B0606030504020204" pitchFamily="34" charset="0"/>
              </a:rPr>
              <a:t>BiblioteX</a:t>
            </a:r>
            <a:r>
              <a:rPr lang="en-US" sz="4800" b="1" dirty="0">
                <a:solidFill>
                  <a:srgbClr val="007885"/>
                </a:solidFill>
                <a:latin typeface="Open Sans" panose="020B0606030504020204" pitchFamily="34" charset="0"/>
              </a:rPr>
              <a:t> – </a:t>
            </a:r>
            <a:r>
              <a:rPr lang="ru-RU" sz="4800" b="1" dirty="0">
                <a:solidFill>
                  <a:srgbClr val="007885"/>
                </a:solidFill>
                <a:latin typeface="Open Sans" panose="020B0606030504020204" pitchFamily="34" charset="0"/>
              </a:rPr>
              <a:t>это агрегатор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3D911E4-1C45-7D1E-0B69-7B6807F950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Arcler</a:t>
            </a:r>
            <a:r>
              <a:rPr lang="en-US" dirty="0"/>
              <a:t> Press </a:t>
            </a:r>
            <a:endParaRPr lang="ru-RU" dirty="0"/>
          </a:p>
          <a:p>
            <a:r>
              <a:rPr lang="en-US" dirty="0"/>
              <a:t>Delve Publishing</a:t>
            </a:r>
            <a:endParaRPr lang="ru-RU" dirty="0"/>
          </a:p>
          <a:p>
            <a:r>
              <a:rPr lang="en-US" dirty="0"/>
              <a:t>3G E-Learning</a:t>
            </a:r>
            <a:endParaRPr lang="ru-RU" dirty="0"/>
          </a:p>
          <a:p>
            <a:r>
              <a:rPr lang="en-US" dirty="0"/>
              <a:t>Magnum publishing </a:t>
            </a:r>
            <a:endParaRPr lang="ru-RU" dirty="0"/>
          </a:p>
          <a:p>
            <a:r>
              <a:rPr lang="en-US" dirty="0" err="1"/>
              <a:t>Intelliz</a:t>
            </a:r>
            <a:r>
              <a:rPr lang="en-US" dirty="0"/>
              <a:t> Press</a:t>
            </a:r>
          </a:p>
          <a:p>
            <a:r>
              <a:rPr lang="en-US" dirty="0"/>
              <a:t>Society Publishing</a:t>
            </a:r>
          </a:p>
          <a:p>
            <a:r>
              <a:rPr lang="en-US" dirty="0"/>
              <a:t>Toronto Academic Press</a:t>
            </a:r>
            <a:endParaRPr lang="ru-RU" dirty="0"/>
          </a:p>
          <a:p>
            <a:endParaRPr lang="ru-RU" dirty="0"/>
          </a:p>
        </p:txBody>
      </p:sp>
      <p:pic>
        <p:nvPicPr>
          <p:cNvPr id="4" name="Picture 2" descr="ArclerPress">
            <a:extLst>
              <a:ext uri="{FF2B5EF4-FFF2-40B4-BE49-F238E27FC236}">
                <a16:creationId xmlns:a16="http://schemas.microsoft.com/office/drawing/2014/main" id="{E33859D2-E297-B1A9-3240-D3C7BD49F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38" y="272248"/>
            <a:ext cx="2388009" cy="554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узырек для мыслей: облако 6">
            <a:extLst>
              <a:ext uri="{FF2B5EF4-FFF2-40B4-BE49-F238E27FC236}">
                <a16:creationId xmlns:a16="http://schemas.microsoft.com/office/drawing/2014/main" id="{F9180957-23ED-1FF9-C8D9-C9A91122A7BD}"/>
              </a:ext>
            </a:extLst>
          </p:cNvPr>
          <p:cNvSpPr/>
          <p:nvPr/>
        </p:nvSpPr>
        <p:spPr>
          <a:xfrm>
            <a:off x="7653805" y="1303056"/>
            <a:ext cx="4406747" cy="3150824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 тысяч </a:t>
            </a:r>
            <a:r>
              <a:rPr lang="ru-RU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наименований</a:t>
            </a:r>
          </a:p>
          <a:p>
            <a:pPr algn="ctr"/>
            <a:r>
              <a:rPr lang="ru-RU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книг</a:t>
            </a:r>
          </a:p>
        </p:txBody>
      </p:sp>
    </p:spTree>
    <p:extLst>
      <p:ext uri="{BB962C8B-B14F-4D97-AF65-F5344CB8AC3E}">
        <p14:creationId xmlns:p14="http://schemas.microsoft.com/office/powerpoint/2010/main" val="12743776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025A7D-4414-740F-FDB9-EE8E7F19E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981" y="-11961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dirty="0"/>
              <a:t>Профиль пользователя</a:t>
            </a: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5D9E7C12-FD02-ADB1-D6AD-FB037686EF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1419" y="867157"/>
            <a:ext cx="10176848" cy="5724477"/>
          </a:xfrm>
        </p:spPr>
      </p:pic>
    </p:spTree>
    <p:extLst>
      <p:ext uri="{BB962C8B-B14F-4D97-AF65-F5344CB8AC3E}">
        <p14:creationId xmlns:p14="http://schemas.microsoft.com/office/powerpoint/2010/main" val="38624643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74A216-4B5D-0FE9-1114-95EFA2ADB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318" y="89703"/>
            <a:ext cx="10515600" cy="1325563"/>
          </a:xfrm>
        </p:spPr>
        <p:txBody>
          <a:bodyPr>
            <a:normAutofit/>
          </a:bodyPr>
          <a:lstStyle/>
          <a:p>
            <a:r>
              <a:rPr lang="ru-RU" sz="3600" dirty="0"/>
              <a:t>Любимые книги, которыми хочется поделиться…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F372D7C-8700-455A-3AE7-EA844A434E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4428" y="1156770"/>
            <a:ext cx="10110747" cy="5687295"/>
          </a:xfrm>
        </p:spPr>
      </p:pic>
    </p:spTree>
    <p:extLst>
      <p:ext uri="{BB962C8B-B14F-4D97-AF65-F5344CB8AC3E}">
        <p14:creationId xmlns:p14="http://schemas.microsoft.com/office/powerpoint/2010/main" val="35793037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4E0AD4-AF57-1E96-B31A-39737AC2F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Раздел: любимые книги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09C9E9F-C469-40E4-A1D4-E699D59884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6964" y="1825624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24604570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F12D76-219C-41A0-8208-2A7827EE2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FAA8C06-D625-F591-6BC5-BF4B56AAB9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2394" y="283263"/>
            <a:ext cx="11322604" cy="6368965"/>
          </a:xfrm>
        </p:spPr>
      </p:pic>
    </p:spTree>
    <p:extLst>
      <p:ext uri="{BB962C8B-B14F-4D97-AF65-F5344CB8AC3E}">
        <p14:creationId xmlns:p14="http://schemas.microsoft.com/office/powerpoint/2010/main" val="32903497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615612-81DC-26BD-9552-7EE11D025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16224"/>
          </a:xfrm>
        </p:spPr>
        <p:txBody>
          <a:bodyPr>
            <a:normAutofit fontScale="90000"/>
          </a:bodyPr>
          <a:lstStyle/>
          <a:p>
            <a:r>
              <a:rPr lang="ru-RU" dirty="0"/>
              <a:t>Выделения маркером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B4DE32C-BB77-E4BE-9E82-B3E12A35CB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881350"/>
            <a:ext cx="10255786" cy="5768880"/>
          </a:xfrm>
        </p:spPr>
      </p:pic>
    </p:spTree>
    <p:extLst>
      <p:ext uri="{BB962C8B-B14F-4D97-AF65-F5344CB8AC3E}">
        <p14:creationId xmlns:p14="http://schemas.microsoft.com/office/powerpoint/2010/main" val="32977376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8B88E2-E66F-D274-DA93-EAC25905D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80629"/>
          </a:xfrm>
        </p:spPr>
        <p:txBody>
          <a:bodyPr/>
          <a:lstStyle/>
          <a:p>
            <a:r>
              <a:rPr lang="ru-RU" dirty="0"/>
              <a:t>Закладки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9562EF9-DCCF-EF61-BDC3-236CFD66BC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4766" y="1340882"/>
            <a:ext cx="9581938" cy="5389840"/>
          </a:xfrm>
        </p:spPr>
      </p:pic>
    </p:spTree>
    <p:extLst>
      <p:ext uri="{BB962C8B-B14F-4D97-AF65-F5344CB8AC3E}">
        <p14:creationId xmlns:p14="http://schemas.microsoft.com/office/powerpoint/2010/main" val="38154685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95A7D4-1389-296A-CAA7-B6EE71D0E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15912"/>
          </a:xfrm>
        </p:spPr>
        <p:txBody>
          <a:bodyPr>
            <a:normAutofit fontScale="90000"/>
          </a:bodyPr>
          <a:lstStyle/>
          <a:p>
            <a:r>
              <a:rPr lang="ru-RU" dirty="0"/>
              <a:t>Создание полок</a:t>
            </a:r>
          </a:p>
        </p:txBody>
      </p:sp>
      <p:pic>
        <p:nvPicPr>
          <p:cNvPr id="13" name="Объект 12">
            <a:extLst>
              <a:ext uri="{FF2B5EF4-FFF2-40B4-BE49-F238E27FC236}">
                <a16:creationId xmlns:a16="http://schemas.microsoft.com/office/drawing/2014/main" id="{C642F972-3093-6F61-7D45-E2845E0E9E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199" y="999359"/>
            <a:ext cx="10515599" cy="5916883"/>
          </a:xfrm>
        </p:spPr>
      </p:pic>
    </p:spTree>
    <p:extLst>
      <p:ext uri="{BB962C8B-B14F-4D97-AF65-F5344CB8AC3E}">
        <p14:creationId xmlns:p14="http://schemas.microsoft.com/office/powerpoint/2010/main" val="8338748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83B985-BD73-6F09-ED67-BA15FEBE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91646"/>
          </a:xfrm>
        </p:spPr>
        <p:txBody>
          <a:bodyPr/>
          <a:lstStyle/>
          <a:p>
            <a:r>
              <a:rPr lang="ru-RU" dirty="0"/>
              <a:t>Раздел </a:t>
            </a:r>
            <a:r>
              <a:rPr lang="en-US" dirty="0" err="1"/>
              <a:t>MyLibrary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75466D2-915E-96BE-C800-26707E897C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4469" y="1156772"/>
            <a:ext cx="9616808" cy="5409454"/>
          </a:xfrm>
        </p:spPr>
      </p:pic>
    </p:spTree>
    <p:extLst>
      <p:ext uri="{BB962C8B-B14F-4D97-AF65-F5344CB8AC3E}">
        <p14:creationId xmlns:p14="http://schemas.microsoft.com/office/powerpoint/2010/main" val="9626289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251D6B-A18B-6935-4352-92A4A458E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38258"/>
          </a:xfrm>
        </p:spPr>
        <p:txBody>
          <a:bodyPr>
            <a:normAutofit fontScale="90000"/>
          </a:bodyPr>
          <a:lstStyle/>
          <a:p>
            <a:r>
              <a:rPr lang="ru-RU" dirty="0"/>
              <a:t>Вход администратора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6B41EA6-A957-E88B-C676-3414CF3BD8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8342" y="1065459"/>
            <a:ext cx="11135316" cy="6263615"/>
          </a:xfrm>
        </p:spPr>
      </p:pic>
    </p:spTree>
    <p:extLst>
      <p:ext uri="{BB962C8B-B14F-4D97-AF65-F5344CB8AC3E}">
        <p14:creationId xmlns:p14="http://schemas.microsoft.com/office/powerpoint/2010/main" val="2286633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7CCA19-6B10-C66F-B747-D32897F03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68B05BE7-2ED2-B1A9-C7FA-D2E54863E0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4428" y="195128"/>
            <a:ext cx="10899372" cy="6130897"/>
          </a:xfrm>
        </p:spPr>
      </p:pic>
    </p:spTree>
    <p:extLst>
      <p:ext uri="{BB962C8B-B14F-4D97-AF65-F5344CB8AC3E}">
        <p14:creationId xmlns:p14="http://schemas.microsoft.com/office/powerpoint/2010/main" val="2333617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6A84CB-C470-3D09-E3D5-E1C978BE1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4128" y="272248"/>
            <a:ext cx="9462571" cy="65944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b="1" dirty="0">
                <a:solidFill>
                  <a:srgbClr val="007885"/>
                </a:solidFill>
                <a:latin typeface="Open Sans" panose="020B0606030504020204" pitchFamily="34" charset="0"/>
              </a:rPr>
              <a:t>Тематика</a:t>
            </a:r>
            <a:r>
              <a:rPr lang="en-US" sz="4800" b="1" dirty="0">
                <a:solidFill>
                  <a:srgbClr val="007885"/>
                </a:solidFill>
                <a:latin typeface="Open Sans" panose="020B0606030504020204" pitchFamily="34" charset="0"/>
              </a:rPr>
              <a:t> </a:t>
            </a:r>
            <a:r>
              <a:rPr lang="ru-RU" sz="4800" b="1" dirty="0">
                <a:solidFill>
                  <a:srgbClr val="007885"/>
                </a:solidFill>
                <a:latin typeface="Open Sans" panose="020B0606030504020204" pitchFamily="34" charset="0"/>
              </a:rPr>
              <a:t>книг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BA4961-1C7D-A659-9A38-ECB203736E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3452" y="1365290"/>
            <a:ext cx="5430398" cy="4351338"/>
          </a:xfrm>
        </p:spPr>
        <p:txBody>
          <a:bodyPr>
            <a:noAutofit/>
          </a:bodyPr>
          <a:lstStyle/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ru-RU" sz="3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Аквакультура</a:t>
            </a:r>
            <a:endParaRPr lang="ru-RU" sz="3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ru-RU" sz="3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Библиотечное дело</a:t>
            </a:r>
            <a:endParaRPr lang="ru-RU" sz="3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ru-RU" sz="3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Биотехнологии</a:t>
            </a:r>
            <a:endParaRPr lang="ru-RU" sz="3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ru-RU" sz="3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Животноводство</a:t>
            </a:r>
            <a:endParaRPr lang="ru-RU" sz="3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ru-RU" sz="3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Журналистика</a:t>
            </a:r>
            <a:endParaRPr lang="ru-RU" sz="3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ru-RU" sz="3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Здравоохранение</a:t>
            </a:r>
            <a:endParaRPr lang="ru-RU" sz="3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ru-RU" sz="3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Инженерные науки и технологии</a:t>
            </a:r>
            <a:endParaRPr lang="ru-RU" sz="3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ru-RU" sz="3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Искусственный интеллект</a:t>
            </a:r>
            <a:endParaRPr lang="ru-RU" sz="3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3000" dirty="0"/>
          </a:p>
        </p:txBody>
      </p:sp>
      <p:pic>
        <p:nvPicPr>
          <p:cNvPr id="4" name="Picture 2" descr="ArclerPress">
            <a:extLst>
              <a:ext uri="{FF2B5EF4-FFF2-40B4-BE49-F238E27FC236}">
                <a16:creationId xmlns:a16="http://schemas.microsoft.com/office/drawing/2014/main" id="{754489A2-6383-A408-D954-3A98B02F5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38" y="272248"/>
            <a:ext cx="2388009" cy="554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2">
            <a:extLst>
              <a:ext uri="{FF2B5EF4-FFF2-40B4-BE49-F238E27FC236}">
                <a16:creationId xmlns:a16="http://schemas.microsoft.com/office/drawing/2014/main" id="{A9EB7FA2-9296-53BA-30E7-BB53277EE95A}"/>
              </a:ext>
            </a:extLst>
          </p:cNvPr>
          <p:cNvSpPr txBox="1">
            <a:spLocks/>
          </p:cNvSpPr>
          <p:nvPr/>
        </p:nvSpPr>
        <p:spPr>
          <a:xfrm>
            <a:off x="7459336" y="1365290"/>
            <a:ext cx="4504981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ru-RU" sz="3000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Медицина</a:t>
            </a:r>
            <a:endParaRPr lang="ru-RU" sz="30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ru-RU" sz="3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Нанотехнологии</a:t>
            </a:r>
            <a:endParaRPr lang="ru-RU" sz="3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ru-RU" sz="3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Психология</a:t>
            </a:r>
            <a:endParaRPr lang="ru-RU" sz="3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ru-RU" sz="3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Сельское хозяйство</a:t>
            </a:r>
            <a:endParaRPr lang="ru-RU" sz="3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ru-RU" sz="3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Социология</a:t>
            </a:r>
            <a:endParaRPr lang="ru-RU" sz="3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ru-RU" sz="3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Физика</a:t>
            </a:r>
            <a:endParaRPr lang="ru-RU" sz="3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ru-RU" sz="3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Химия</a:t>
            </a:r>
            <a:endParaRPr lang="ru-RU" sz="3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ru-RU" sz="3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Экономика</a:t>
            </a:r>
            <a:endParaRPr lang="ru-RU" sz="3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3000" dirty="0"/>
          </a:p>
        </p:txBody>
      </p:sp>
    </p:spTree>
    <p:extLst>
      <p:ext uri="{BB962C8B-B14F-4D97-AF65-F5344CB8AC3E}">
        <p14:creationId xmlns:p14="http://schemas.microsoft.com/office/powerpoint/2010/main" val="26562850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C54E96-9319-D152-57B0-D511445F2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9F12A89-E7D4-AC2F-C66C-CEB5218402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7478" y="228180"/>
            <a:ext cx="11609041" cy="6530086"/>
          </a:xfrm>
        </p:spPr>
      </p:pic>
    </p:spTree>
    <p:extLst>
      <p:ext uri="{BB962C8B-B14F-4D97-AF65-F5344CB8AC3E}">
        <p14:creationId xmlns:p14="http://schemas.microsoft.com/office/powerpoint/2010/main" val="10914030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0BAC88-DDE6-5FC0-186D-93BBE8846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28089"/>
          </a:xfrm>
        </p:spPr>
        <p:txBody>
          <a:bodyPr>
            <a:normAutofit fontScale="90000"/>
          </a:bodyPr>
          <a:lstStyle/>
          <a:p>
            <a:r>
              <a:rPr lang="ru-RU" dirty="0"/>
              <a:t>Статистические отчеты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D81ED81-98FD-569E-6301-07448C9235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4258" y="1021394"/>
            <a:ext cx="10242951" cy="5761660"/>
          </a:xfrm>
        </p:spPr>
      </p:pic>
    </p:spTree>
    <p:extLst>
      <p:ext uri="{BB962C8B-B14F-4D97-AF65-F5344CB8AC3E}">
        <p14:creationId xmlns:p14="http://schemas.microsoft.com/office/powerpoint/2010/main" val="39133010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EE3A9B-760F-CF49-6B2F-C068B0F4B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15376"/>
          </a:xfrm>
        </p:spPr>
        <p:txBody>
          <a:bodyPr>
            <a:normAutofit fontScale="90000"/>
          </a:bodyPr>
          <a:lstStyle/>
          <a:p>
            <a:r>
              <a:rPr lang="ru-RU" dirty="0"/>
              <a:t>Статистические отчеты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EDC10AA-3D36-EFBB-C4F3-D8BDE8B03B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7014" y="980502"/>
            <a:ext cx="10971882" cy="5232850"/>
          </a:xfrm>
        </p:spPr>
      </p:pic>
    </p:spTree>
    <p:extLst>
      <p:ext uri="{BB962C8B-B14F-4D97-AF65-F5344CB8AC3E}">
        <p14:creationId xmlns:p14="http://schemas.microsoft.com/office/powerpoint/2010/main" val="27781929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E47A27-1BE6-3F50-4E43-8FF0A57D9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Статистика по </a:t>
            </a:r>
            <a:r>
              <a:rPr lang="en-US" dirty="0"/>
              <a:t>Counter BR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2220F71-C8D5-9BDF-D641-065974D8D7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5439" y="1528168"/>
            <a:ext cx="9967529" cy="5606735"/>
          </a:xfrm>
        </p:spPr>
      </p:pic>
    </p:spTree>
    <p:extLst>
      <p:ext uri="{BB962C8B-B14F-4D97-AF65-F5344CB8AC3E}">
        <p14:creationId xmlns:p14="http://schemas.microsoft.com/office/powerpoint/2010/main" val="35520881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BF8D0A-8465-8B31-190C-8DED96FD7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27241"/>
          </a:xfrm>
        </p:spPr>
        <p:txBody>
          <a:bodyPr>
            <a:normAutofit fontScale="90000"/>
          </a:bodyPr>
          <a:lstStyle/>
          <a:p>
            <a:r>
              <a:rPr lang="ru-RU" dirty="0"/>
              <a:t>Статистика по </a:t>
            </a:r>
            <a:r>
              <a:rPr lang="en-US" dirty="0"/>
              <a:t>Counter BR1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36DB9EA-E3DF-0694-D8CA-49A2F8DF19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1050" y="1114932"/>
            <a:ext cx="10209899" cy="5743068"/>
          </a:xfrm>
        </p:spPr>
      </p:pic>
    </p:spTree>
    <p:extLst>
      <p:ext uri="{BB962C8B-B14F-4D97-AF65-F5344CB8AC3E}">
        <p14:creationId xmlns:p14="http://schemas.microsoft.com/office/powerpoint/2010/main" val="40177139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84B9A1-D2F1-CB5C-6A9F-B8A5AA6E5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300" b="1" dirty="0">
                <a:solidFill>
                  <a:srgbClr val="007885"/>
                </a:solidFill>
                <a:latin typeface="Open Sans" panose="020B0606030504020204" pitchFamily="34" charset="0"/>
              </a:rPr>
              <a:t>Варианты доступа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CBF5E26-AF95-0D49-86FA-C4ABF5B115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1237064"/>
          </a:xfrm>
        </p:spPr>
        <p:txBody>
          <a:bodyPr/>
          <a:lstStyle/>
          <a:p>
            <a:r>
              <a:rPr lang="ru-RU" dirty="0"/>
              <a:t>По </a:t>
            </a:r>
            <a:r>
              <a:rPr lang="en-US" dirty="0"/>
              <a:t>IP</a:t>
            </a:r>
            <a:r>
              <a:rPr lang="ru-RU" dirty="0"/>
              <a:t> адресу</a:t>
            </a:r>
          </a:p>
          <a:p>
            <a:r>
              <a:rPr lang="ru-RU" dirty="0"/>
              <a:t>По логину и паролю (один на всю организацию).</a:t>
            </a:r>
          </a:p>
        </p:txBody>
      </p:sp>
      <p:pic>
        <p:nvPicPr>
          <p:cNvPr id="4" name="Picture 2" descr="ArclerPress">
            <a:extLst>
              <a:ext uri="{FF2B5EF4-FFF2-40B4-BE49-F238E27FC236}">
                <a16:creationId xmlns:a16="http://schemas.microsoft.com/office/drawing/2014/main" id="{1AC57F67-5B30-3DB6-30E1-DCBD1D210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335" y="569703"/>
            <a:ext cx="2388009" cy="554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Product Image">
            <a:extLst>
              <a:ext uri="{FF2B5EF4-FFF2-40B4-BE49-F238E27FC236}">
                <a16:creationId xmlns:a16="http://schemas.microsoft.com/office/drawing/2014/main" id="{FE2CB752-8BEF-9F51-F812-A5962F24F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580" y="3062690"/>
            <a:ext cx="2397764" cy="356667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roduct Image">
            <a:extLst>
              <a:ext uri="{FF2B5EF4-FFF2-40B4-BE49-F238E27FC236}">
                <a16:creationId xmlns:a16="http://schemas.microsoft.com/office/drawing/2014/main" id="{5365F602-A793-7FD6-4B4E-0B610EFE1E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939" y="3062690"/>
            <a:ext cx="2505245" cy="360129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Product Image">
            <a:extLst>
              <a:ext uri="{FF2B5EF4-FFF2-40B4-BE49-F238E27FC236}">
                <a16:creationId xmlns:a16="http://schemas.microsoft.com/office/drawing/2014/main" id="{7D685853-034C-0A3F-0884-0214CA39B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440" y="3062690"/>
            <a:ext cx="2453477" cy="368021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Product Image">
            <a:extLst>
              <a:ext uri="{FF2B5EF4-FFF2-40B4-BE49-F238E27FC236}">
                <a16:creationId xmlns:a16="http://schemas.microsoft.com/office/drawing/2014/main" id="{EE03C08B-381D-AEE5-41A6-105457CB2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2928" y="3064241"/>
            <a:ext cx="2788467" cy="34786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53586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84B9A1-D2F1-CB5C-6A9F-B8A5AA6E5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3716" y="365125"/>
            <a:ext cx="9580084" cy="1325563"/>
          </a:xfrm>
        </p:spPr>
        <p:txBody>
          <a:bodyPr/>
          <a:lstStyle/>
          <a:p>
            <a:pPr algn="ctr"/>
            <a:r>
              <a:rPr lang="ru-RU" sz="4300" b="1" dirty="0">
                <a:solidFill>
                  <a:srgbClr val="007885"/>
                </a:solidFill>
                <a:latin typeface="Open Sans" panose="020B0606030504020204" pitchFamily="34" charset="0"/>
              </a:rPr>
              <a:t>Варианты приобретения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CBF5E26-AF95-0D49-86FA-C4ABF5B115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5120"/>
            <a:ext cx="10515600" cy="1237064"/>
          </a:xfrm>
        </p:spPr>
        <p:txBody>
          <a:bodyPr/>
          <a:lstStyle/>
          <a:p>
            <a:r>
              <a:rPr lang="ru-RU" dirty="0"/>
              <a:t>Подписка</a:t>
            </a:r>
          </a:p>
          <a:p>
            <a:r>
              <a:rPr lang="ru-RU" dirty="0"/>
              <a:t>Покупка в вечный доступ + </a:t>
            </a:r>
            <a:r>
              <a:rPr lang="en-US" dirty="0"/>
              <a:t>PDF </a:t>
            </a:r>
            <a:r>
              <a:rPr lang="ru-RU" dirty="0"/>
              <a:t>файл.</a:t>
            </a:r>
          </a:p>
        </p:txBody>
      </p:sp>
      <p:pic>
        <p:nvPicPr>
          <p:cNvPr id="4" name="Picture 2" descr="ArclerPress">
            <a:extLst>
              <a:ext uri="{FF2B5EF4-FFF2-40B4-BE49-F238E27FC236}">
                <a16:creationId xmlns:a16="http://schemas.microsoft.com/office/drawing/2014/main" id="{1AC57F67-5B30-3DB6-30E1-DCBD1D210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335" y="569703"/>
            <a:ext cx="2388009" cy="554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Product Image">
            <a:extLst>
              <a:ext uri="{FF2B5EF4-FFF2-40B4-BE49-F238E27FC236}">
                <a16:creationId xmlns:a16="http://schemas.microsoft.com/office/drawing/2014/main" id="{3383F076-1CC0-71F1-53C0-3C877D9E7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64" y="2853369"/>
            <a:ext cx="2718103" cy="38393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roduct Image">
            <a:extLst>
              <a:ext uri="{FF2B5EF4-FFF2-40B4-BE49-F238E27FC236}">
                <a16:creationId xmlns:a16="http://schemas.microsoft.com/office/drawing/2014/main" id="{354DD3AB-C1E4-CF74-7A1B-9FAECD46B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455" y="2853368"/>
            <a:ext cx="2559547" cy="38393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Product Image">
            <a:extLst>
              <a:ext uri="{FF2B5EF4-FFF2-40B4-BE49-F238E27FC236}">
                <a16:creationId xmlns:a16="http://schemas.microsoft.com/office/drawing/2014/main" id="{79F705C4-48B2-FABB-2717-A51D90315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284" y="2853369"/>
            <a:ext cx="2718103" cy="38393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Product Image">
            <a:extLst>
              <a:ext uri="{FF2B5EF4-FFF2-40B4-BE49-F238E27FC236}">
                <a16:creationId xmlns:a16="http://schemas.microsoft.com/office/drawing/2014/main" id="{DAD8609D-DA80-8003-A7F1-2A27F36EC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7647" y="2853368"/>
            <a:ext cx="2559547" cy="3839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78102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A68803-7B64-0196-7E14-5FB59FBAA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5907" y="365125"/>
            <a:ext cx="8574757" cy="1325563"/>
          </a:xfrm>
        </p:spPr>
        <p:txBody>
          <a:bodyPr/>
          <a:lstStyle/>
          <a:p>
            <a:r>
              <a:rPr lang="ru-RU" sz="4300" b="1" dirty="0">
                <a:solidFill>
                  <a:srgbClr val="007885"/>
                </a:solidFill>
                <a:latin typeface="Open Sans" panose="020B0606030504020204" pitchFamily="34" charset="0"/>
              </a:rPr>
              <a:t>Распределение книг по годам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BD2725E-5D4B-A33B-E967-408FEF5F5C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>
                <a:effectLst/>
                <a:latin typeface="Tahoma, sans-serif"/>
              </a:rPr>
              <a:t>Распределение книг по годам издания выглядит следующим образом:</a:t>
            </a:r>
            <a:endParaRPr lang="ru-RU" dirty="0"/>
          </a:p>
          <a:p>
            <a:r>
              <a:rPr lang="ru-RU" dirty="0">
                <a:effectLst/>
                <a:latin typeface="Tahoma, sans-serif"/>
              </a:rPr>
              <a:t>2018 – 1287 </a:t>
            </a:r>
            <a:endParaRPr lang="ru-RU" dirty="0"/>
          </a:p>
          <a:p>
            <a:r>
              <a:rPr lang="ru-RU" dirty="0">
                <a:effectLst/>
                <a:latin typeface="Tahoma, sans-serif"/>
              </a:rPr>
              <a:t>2019 – 745</a:t>
            </a:r>
            <a:endParaRPr lang="ru-RU" dirty="0"/>
          </a:p>
          <a:p>
            <a:r>
              <a:rPr lang="ru-RU" dirty="0">
                <a:effectLst/>
                <a:latin typeface="Tahoma, sans-serif"/>
              </a:rPr>
              <a:t>2020 – 889</a:t>
            </a:r>
            <a:endParaRPr lang="ru-RU" dirty="0"/>
          </a:p>
          <a:p>
            <a:r>
              <a:rPr lang="ru-RU" dirty="0">
                <a:effectLst/>
                <a:latin typeface="Tahoma, sans-serif"/>
              </a:rPr>
              <a:t>2021 – 1144</a:t>
            </a:r>
            <a:endParaRPr lang="ru-RU" dirty="0"/>
          </a:p>
          <a:p>
            <a:r>
              <a:rPr lang="ru-RU" dirty="0">
                <a:effectLst/>
                <a:latin typeface="Tahoma, sans-serif"/>
              </a:rPr>
              <a:t>2022 – 1780</a:t>
            </a:r>
            <a:endParaRPr lang="ru-RU" dirty="0"/>
          </a:p>
          <a:p>
            <a:r>
              <a:rPr lang="ru-RU" dirty="0">
                <a:effectLst/>
                <a:latin typeface="Tahoma, sans-serif"/>
              </a:rPr>
              <a:t>2023 – 544</a:t>
            </a:r>
            <a:endParaRPr lang="ru-RU" dirty="0"/>
          </a:p>
          <a:p>
            <a:r>
              <a:rPr lang="ru-RU" dirty="0">
                <a:effectLst/>
                <a:latin typeface="Tahoma, sans-serif"/>
              </a:rPr>
              <a:t>2024 – 640</a:t>
            </a:r>
            <a:endParaRPr lang="en-US" dirty="0">
              <a:effectLst/>
              <a:latin typeface="Tahoma, sans-serif"/>
            </a:endParaRPr>
          </a:p>
          <a:p>
            <a:r>
              <a:rPr lang="en-US" dirty="0">
                <a:latin typeface="Tahoma, sans-serif"/>
              </a:rPr>
              <a:t>2025 - 569</a:t>
            </a:r>
            <a:endParaRPr lang="ru-RU" dirty="0"/>
          </a:p>
          <a:p>
            <a:endParaRPr lang="ru-RU" dirty="0"/>
          </a:p>
        </p:txBody>
      </p:sp>
      <p:pic>
        <p:nvPicPr>
          <p:cNvPr id="4" name="Picture 2" descr="ArclerPress">
            <a:extLst>
              <a:ext uri="{FF2B5EF4-FFF2-40B4-BE49-F238E27FC236}">
                <a16:creationId xmlns:a16="http://schemas.microsoft.com/office/drawing/2014/main" id="{A7E52933-E806-F6BD-F746-B47A24610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335" y="569703"/>
            <a:ext cx="2388009" cy="554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roduct Image">
            <a:extLst>
              <a:ext uri="{FF2B5EF4-FFF2-40B4-BE49-F238E27FC236}">
                <a16:creationId xmlns:a16="http://schemas.microsoft.com/office/drawing/2014/main" id="{058ED5F4-0775-5593-D056-BC21BF4D0A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476" y="2518005"/>
            <a:ext cx="2663229" cy="397487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roduct Image">
            <a:extLst>
              <a:ext uri="{FF2B5EF4-FFF2-40B4-BE49-F238E27FC236}">
                <a16:creationId xmlns:a16="http://schemas.microsoft.com/office/drawing/2014/main" id="{A8C3B906-41F9-F30B-CF9D-D07E2CB19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3796" y="2883130"/>
            <a:ext cx="2649913" cy="397487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0621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0A87F9-49D0-90F2-AF9E-B89A306B8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E1E814F-8967-939A-F222-79C8BACFE0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7141" y="-1"/>
            <a:ext cx="11531924" cy="6486707"/>
          </a:xfrm>
        </p:spPr>
      </p:pic>
    </p:spTree>
    <p:extLst>
      <p:ext uri="{BB962C8B-B14F-4D97-AF65-F5344CB8AC3E}">
        <p14:creationId xmlns:p14="http://schemas.microsoft.com/office/powerpoint/2010/main" val="24019334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89054E-E579-41D8-3377-90D7C4009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80029079-18D3-5854-D9B5-286B142E0A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90F8CBE-FD68-5CE2-EFEF-69EDB669D0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6372" y="0"/>
            <a:ext cx="6262611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218" name="Picture 2" descr="Product Image">
            <a:extLst>
              <a:ext uri="{FF2B5EF4-FFF2-40B4-BE49-F238E27FC236}">
                <a16:creationId xmlns:a16="http://schemas.microsoft.com/office/drawing/2014/main" id="{51F6E0B1-1BFE-75EB-2D64-A017C9C39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65125"/>
            <a:ext cx="4163458" cy="61306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528994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8445</TotalTime>
  <Words>221</Words>
  <Application>Microsoft Office PowerPoint</Application>
  <PresentationFormat>Широкоэкранный</PresentationFormat>
  <Paragraphs>80</Paragraphs>
  <Slides>44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51" baseType="lpstr">
      <vt:lpstr>Arial</vt:lpstr>
      <vt:lpstr>Calibri</vt:lpstr>
      <vt:lpstr>Calibri Light</vt:lpstr>
      <vt:lpstr>Open Sans</vt:lpstr>
      <vt:lpstr>Symbol</vt:lpstr>
      <vt:lpstr>Tahoma, sans-serif</vt:lpstr>
      <vt:lpstr>Тема Office</vt:lpstr>
      <vt:lpstr>Книжная платформа BiblioteX Digital Library </vt:lpstr>
      <vt:lpstr>Презентация PowerPoint</vt:lpstr>
      <vt:lpstr>BiblioteX – это агрегатор</vt:lpstr>
      <vt:lpstr>Тематика книг</vt:lpstr>
      <vt:lpstr>Варианты доступа</vt:lpstr>
      <vt:lpstr>Варианты приобретения</vt:lpstr>
      <vt:lpstr>Распределение книг по годам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Серия иллюстрированные справочники</vt:lpstr>
      <vt:lpstr>Иллюстрированные справочники</vt:lpstr>
      <vt:lpstr>Функционал платформы BiblioteX</vt:lpstr>
      <vt:lpstr>Презентация PowerPoint</vt:lpstr>
      <vt:lpstr>Доступ по IP или паролю. Неавторизованный пользователь</vt:lpstr>
      <vt:lpstr>Расширенный поиск</vt:lpstr>
      <vt:lpstr>Доступ по IP или паролю организации.  Создания персонального кабинета.</vt:lpstr>
      <vt:lpstr>Презентация PowerPoint</vt:lpstr>
      <vt:lpstr>Доступ по IP или паролю. Авторизованный пользователь</vt:lpstr>
      <vt:lpstr>Дополнительный функционал ридера</vt:lpstr>
      <vt:lpstr>Закладка</vt:lpstr>
      <vt:lpstr>Выделение маркером</vt:lpstr>
      <vt:lpstr>Озвучка текста</vt:lpstr>
      <vt:lpstr>Создание пометок</vt:lpstr>
      <vt:lpstr>Настройки отображения страницы</vt:lpstr>
      <vt:lpstr>Распечатка постраничная</vt:lpstr>
      <vt:lpstr>Быстры переход к закладкам, пометкам, подчеркиваниям</vt:lpstr>
      <vt:lpstr>Профиль пользователя</vt:lpstr>
      <vt:lpstr>Любимые книги, которыми хочется поделиться…</vt:lpstr>
      <vt:lpstr>Раздел: любимые книги</vt:lpstr>
      <vt:lpstr>Презентация PowerPoint</vt:lpstr>
      <vt:lpstr>Выделения маркером</vt:lpstr>
      <vt:lpstr>Закладки</vt:lpstr>
      <vt:lpstr>Создание полок</vt:lpstr>
      <vt:lpstr>Раздел MyLibrary</vt:lpstr>
      <vt:lpstr>Вход администратора</vt:lpstr>
      <vt:lpstr>Презентация PowerPoint</vt:lpstr>
      <vt:lpstr>Презентация PowerPoint</vt:lpstr>
      <vt:lpstr>Статистические отчеты</vt:lpstr>
      <vt:lpstr>Статистические отчеты</vt:lpstr>
      <vt:lpstr>Статистика по Counter BR</vt:lpstr>
      <vt:lpstr>Статистика по Counter BR1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доклада</dc:title>
  <dc:creator>Селиванова Марина Александровна</dc:creator>
  <cp:lastModifiedBy>Андрей Соколов</cp:lastModifiedBy>
  <cp:revision>95</cp:revision>
  <dcterms:created xsi:type="dcterms:W3CDTF">2024-01-25T14:21:24Z</dcterms:created>
  <dcterms:modified xsi:type="dcterms:W3CDTF">2025-04-04T13:01:48Z</dcterms:modified>
</cp:coreProperties>
</file>